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7" r:id="rId2"/>
    <p:sldId id="260" r:id="rId3"/>
    <p:sldId id="297" r:id="rId4"/>
    <p:sldId id="272" r:id="rId5"/>
    <p:sldId id="280" r:id="rId6"/>
    <p:sldId id="279" r:id="rId7"/>
    <p:sldId id="259" r:id="rId8"/>
    <p:sldId id="266"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568"/>
    <p:restoredTop sz="95638"/>
  </p:normalViewPr>
  <p:slideViewPr>
    <p:cSldViewPr snapToGrid="0" snapToObjects="1">
      <p:cViewPr varScale="1">
        <p:scale>
          <a:sx n="62" d="100"/>
          <a:sy n="62" d="100"/>
        </p:scale>
        <p:origin x="200" y="1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D75508-8AB8-3A44-8146-F30D32DB089E}" type="datetimeFigureOut">
              <a:rPr lang="en-US" smtClean="0"/>
              <a:t>12/19/21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D8A740-CBBD-4A4A-8049-0A8CDE6047E1}" type="slidenum">
              <a:rPr lang="en-US" smtClean="0"/>
              <a:t>‹#›</a:t>
            </a:fld>
            <a:endParaRPr lang="en-US"/>
          </a:p>
        </p:txBody>
      </p:sp>
    </p:spTree>
    <p:extLst>
      <p:ext uri="{BB962C8B-B14F-4D97-AF65-F5344CB8AC3E}">
        <p14:creationId xmlns:p14="http://schemas.microsoft.com/office/powerpoint/2010/main" val="2084365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066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c234826ef4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c234826ef4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884C9-C81A-BC4F-A262-03FFE5BCDE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B575C0B-9985-5345-BBDC-648EEB8992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93B347E-DD64-0D44-9C9B-8B5846A128F5}"/>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5410C176-1D7B-514C-B725-B8CDF03F7D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E1CEA7-E209-384C-949A-64C0BDC684B4}"/>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777405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66DF-AAE3-2040-AE4C-DBA5394C33E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95530BD-69DE-0642-887C-32B37D8D57C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FF7F9FF-61BB-024F-8FEE-99128E308E85}"/>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9BB1892C-AE5E-9C4E-B59B-ADB64D4338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8B00C2-33AB-9045-B173-CBF9B73978BB}"/>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099521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2911D1-8347-AB44-B7FA-F689667D03D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F179C4-419D-9A41-A00F-C81D839171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EDA8B8-173F-7343-8E0C-44647DD41AD8}"/>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CEE64E44-BCF3-3444-B2A7-A6A23DCFD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24444-26A5-C24E-8BAB-837078918415}"/>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6818193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123200" y="-543800"/>
            <a:ext cx="7945600" cy="7945600"/>
          </a:xfrm>
          <a:prstGeom prst="ellipse">
            <a:avLst/>
          </a:prstGeom>
          <a:solidFill>
            <a:srgbClr val="000000">
              <a:alpha val="26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 name="Google Shape;11;p2"/>
          <p:cNvGrpSpPr/>
          <p:nvPr/>
        </p:nvGrpSpPr>
        <p:grpSpPr>
          <a:xfrm>
            <a:off x="668281" y="234498"/>
            <a:ext cx="3268468" cy="3268468"/>
            <a:chOff x="6680825" y="2549350"/>
            <a:chExt cx="1539600" cy="1539600"/>
          </a:xfrm>
        </p:grpSpPr>
        <p:sp>
          <p:nvSpPr>
            <p:cNvPr id="12" name="Google Shape;12;p2"/>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 name="Google Shape;15;p2"/>
          <p:cNvGrpSpPr/>
          <p:nvPr/>
        </p:nvGrpSpPr>
        <p:grpSpPr>
          <a:xfrm>
            <a:off x="8570225" y="3336844"/>
            <a:ext cx="3099600" cy="3099600"/>
            <a:chOff x="-474900" y="321200"/>
            <a:chExt cx="2324700" cy="2324700"/>
          </a:xfrm>
        </p:grpSpPr>
        <p:sp>
          <p:nvSpPr>
            <p:cNvPr id="16" name="Google Shape;16;p2"/>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0" name="Google Shape;20;p2"/>
          <p:cNvSpPr txBox="1">
            <a:spLocks noGrp="1"/>
          </p:cNvSpPr>
          <p:nvPr>
            <p:ph type="ctrTitle"/>
          </p:nvPr>
        </p:nvSpPr>
        <p:spPr>
          <a:xfrm>
            <a:off x="2948800" y="2655800"/>
            <a:ext cx="6294400" cy="1546400"/>
          </a:xfrm>
          <a:prstGeom prst="rect">
            <a:avLst/>
          </a:prstGeom>
          <a:effectLst>
            <a:outerShdw blurRad="85725" dist="19050" dir="5400000" algn="bl" rotWithShape="0">
              <a:srgbClr val="000000">
                <a:alpha val="10000"/>
              </a:srgbClr>
            </a:outerShdw>
          </a:effectLst>
        </p:spPr>
        <p:txBody>
          <a:bodyPr spcFirstLastPara="1" wrap="square" lIns="91425" tIns="91425" rIns="91425" bIns="91425" anchor="ctr" anchorCtr="0">
            <a:noAutofit/>
          </a:bodyPr>
          <a:lstStyle>
            <a:lvl1pPr lvl="0" algn="ctr">
              <a:spcBef>
                <a:spcPts val="0"/>
              </a:spcBef>
              <a:spcAft>
                <a:spcPts val="0"/>
              </a:spcAft>
              <a:buClr>
                <a:srgbClr val="FFFFFF"/>
              </a:buClr>
              <a:buSzPts val="5200"/>
              <a:buNone/>
              <a:defRPr sz="6933">
                <a:solidFill>
                  <a:srgbClr val="FFFFFF"/>
                </a:solidFill>
              </a:defRPr>
            </a:lvl1pPr>
            <a:lvl2pPr lvl="1" algn="ctr">
              <a:spcBef>
                <a:spcPts val="0"/>
              </a:spcBef>
              <a:spcAft>
                <a:spcPts val="0"/>
              </a:spcAft>
              <a:buClr>
                <a:srgbClr val="FFFFFF"/>
              </a:buClr>
              <a:buSzPts val="5200"/>
              <a:buNone/>
              <a:defRPr sz="6933">
                <a:solidFill>
                  <a:srgbClr val="FFFFFF"/>
                </a:solidFill>
              </a:defRPr>
            </a:lvl2pPr>
            <a:lvl3pPr lvl="2" algn="ctr">
              <a:spcBef>
                <a:spcPts val="0"/>
              </a:spcBef>
              <a:spcAft>
                <a:spcPts val="0"/>
              </a:spcAft>
              <a:buClr>
                <a:srgbClr val="FFFFFF"/>
              </a:buClr>
              <a:buSzPts val="5200"/>
              <a:buNone/>
              <a:defRPr sz="6933">
                <a:solidFill>
                  <a:srgbClr val="FFFFFF"/>
                </a:solidFill>
              </a:defRPr>
            </a:lvl3pPr>
            <a:lvl4pPr lvl="3" algn="ctr">
              <a:spcBef>
                <a:spcPts val="0"/>
              </a:spcBef>
              <a:spcAft>
                <a:spcPts val="0"/>
              </a:spcAft>
              <a:buClr>
                <a:srgbClr val="FFFFFF"/>
              </a:buClr>
              <a:buSzPts val="5200"/>
              <a:buNone/>
              <a:defRPr sz="6933">
                <a:solidFill>
                  <a:srgbClr val="FFFFFF"/>
                </a:solidFill>
              </a:defRPr>
            </a:lvl4pPr>
            <a:lvl5pPr lvl="4" algn="ctr">
              <a:spcBef>
                <a:spcPts val="0"/>
              </a:spcBef>
              <a:spcAft>
                <a:spcPts val="0"/>
              </a:spcAft>
              <a:buClr>
                <a:srgbClr val="FFFFFF"/>
              </a:buClr>
              <a:buSzPts val="5200"/>
              <a:buNone/>
              <a:defRPr sz="6933">
                <a:solidFill>
                  <a:srgbClr val="FFFFFF"/>
                </a:solidFill>
              </a:defRPr>
            </a:lvl5pPr>
            <a:lvl6pPr lvl="5" algn="ctr">
              <a:spcBef>
                <a:spcPts val="0"/>
              </a:spcBef>
              <a:spcAft>
                <a:spcPts val="0"/>
              </a:spcAft>
              <a:buClr>
                <a:srgbClr val="FFFFFF"/>
              </a:buClr>
              <a:buSzPts val="5200"/>
              <a:buNone/>
              <a:defRPr sz="6933">
                <a:solidFill>
                  <a:srgbClr val="FFFFFF"/>
                </a:solidFill>
              </a:defRPr>
            </a:lvl6pPr>
            <a:lvl7pPr lvl="6" algn="ctr">
              <a:spcBef>
                <a:spcPts val="0"/>
              </a:spcBef>
              <a:spcAft>
                <a:spcPts val="0"/>
              </a:spcAft>
              <a:buClr>
                <a:srgbClr val="FFFFFF"/>
              </a:buClr>
              <a:buSzPts val="5200"/>
              <a:buNone/>
              <a:defRPr sz="6933">
                <a:solidFill>
                  <a:srgbClr val="FFFFFF"/>
                </a:solidFill>
              </a:defRPr>
            </a:lvl7pPr>
            <a:lvl8pPr lvl="7" algn="ctr">
              <a:spcBef>
                <a:spcPts val="0"/>
              </a:spcBef>
              <a:spcAft>
                <a:spcPts val="0"/>
              </a:spcAft>
              <a:buClr>
                <a:srgbClr val="FFFFFF"/>
              </a:buClr>
              <a:buSzPts val="5200"/>
              <a:buNone/>
              <a:defRPr sz="6933">
                <a:solidFill>
                  <a:srgbClr val="FFFFFF"/>
                </a:solidFill>
              </a:defRPr>
            </a:lvl8pPr>
            <a:lvl9pPr lvl="8" algn="ctr">
              <a:spcBef>
                <a:spcPts val="0"/>
              </a:spcBef>
              <a:spcAft>
                <a:spcPts val="0"/>
              </a:spcAft>
              <a:buClr>
                <a:srgbClr val="FFFFFF"/>
              </a:buClr>
              <a:buSzPts val="5200"/>
              <a:buNone/>
              <a:defRPr sz="6933">
                <a:solidFill>
                  <a:srgbClr val="FFFFFF"/>
                </a:solidFill>
              </a:defRPr>
            </a:lvl9pPr>
          </a:lstStyle>
          <a:p>
            <a:endParaRPr/>
          </a:p>
        </p:txBody>
      </p:sp>
    </p:spTree>
    <p:extLst>
      <p:ext uri="{BB962C8B-B14F-4D97-AF65-F5344CB8AC3E}">
        <p14:creationId xmlns:p14="http://schemas.microsoft.com/office/powerpoint/2010/main" val="16914254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 B">
  <p:cSld name="Blank type B">
    <p:spTree>
      <p:nvGrpSpPr>
        <p:cNvPr id="1" name="Shape 121"/>
        <p:cNvGrpSpPr/>
        <p:nvPr/>
      </p:nvGrpSpPr>
      <p:grpSpPr>
        <a:xfrm>
          <a:off x="0" y="0"/>
          <a:ext cx="0" cy="0"/>
          <a:chOff x="0" y="0"/>
          <a:chExt cx="0" cy="0"/>
        </a:xfrm>
      </p:grpSpPr>
      <p:sp>
        <p:nvSpPr>
          <p:cNvPr id="122" name="Google Shape;122;p12"/>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3" name="Google Shape;123;p12"/>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grpSp>
        <p:nvGrpSpPr>
          <p:cNvPr id="124" name="Google Shape;124;p12"/>
          <p:cNvGrpSpPr/>
          <p:nvPr/>
        </p:nvGrpSpPr>
        <p:grpSpPr>
          <a:xfrm>
            <a:off x="1091792" y="669777"/>
            <a:ext cx="3099600" cy="30996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29" name="Google Shape;129;p12"/>
          <p:cNvSpPr/>
          <p:nvPr/>
        </p:nvSpPr>
        <p:spPr>
          <a:xfrm>
            <a:off x="2392700" y="-543867"/>
            <a:ext cx="7945600" cy="79456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29926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2123200" y="-543800"/>
            <a:ext cx="7945600" cy="79456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3" name="Google Shape;23;p3"/>
          <p:cNvGrpSpPr/>
          <p:nvPr/>
        </p:nvGrpSpPr>
        <p:grpSpPr>
          <a:xfrm>
            <a:off x="8570225" y="3336844"/>
            <a:ext cx="3099600" cy="30996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3"/>
          <p:cNvSpPr txBox="1">
            <a:spLocks noGrp="1"/>
          </p:cNvSpPr>
          <p:nvPr>
            <p:ph type="ctrTitle"/>
          </p:nvPr>
        </p:nvSpPr>
        <p:spPr>
          <a:xfrm>
            <a:off x="3426400" y="2982400"/>
            <a:ext cx="5339200" cy="1275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6933">
                <a:solidFill>
                  <a:srgbClr val="000000"/>
                </a:solidFill>
              </a:defRPr>
            </a:lvl1pPr>
            <a:lvl2pPr lvl="1" algn="ctr" rtl="0">
              <a:spcBef>
                <a:spcPts val="0"/>
              </a:spcBef>
              <a:spcAft>
                <a:spcPts val="0"/>
              </a:spcAft>
              <a:buClr>
                <a:srgbClr val="000000"/>
              </a:buClr>
              <a:buSzPts val="5200"/>
              <a:buNone/>
              <a:defRPr sz="6933">
                <a:solidFill>
                  <a:srgbClr val="000000"/>
                </a:solidFill>
              </a:defRPr>
            </a:lvl2pPr>
            <a:lvl3pPr lvl="2" algn="ctr" rtl="0">
              <a:spcBef>
                <a:spcPts val="0"/>
              </a:spcBef>
              <a:spcAft>
                <a:spcPts val="0"/>
              </a:spcAft>
              <a:buClr>
                <a:srgbClr val="000000"/>
              </a:buClr>
              <a:buSzPts val="5200"/>
              <a:buNone/>
              <a:defRPr sz="6933">
                <a:solidFill>
                  <a:srgbClr val="000000"/>
                </a:solidFill>
              </a:defRPr>
            </a:lvl3pPr>
            <a:lvl4pPr lvl="3" algn="ctr" rtl="0">
              <a:spcBef>
                <a:spcPts val="0"/>
              </a:spcBef>
              <a:spcAft>
                <a:spcPts val="0"/>
              </a:spcAft>
              <a:buClr>
                <a:srgbClr val="000000"/>
              </a:buClr>
              <a:buSzPts val="5200"/>
              <a:buNone/>
              <a:defRPr sz="6933">
                <a:solidFill>
                  <a:srgbClr val="000000"/>
                </a:solidFill>
              </a:defRPr>
            </a:lvl4pPr>
            <a:lvl5pPr lvl="4" algn="ctr" rtl="0">
              <a:spcBef>
                <a:spcPts val="0"/>
              </a:spcBef>
              <a:spcAft>
                <a:spcPts val="0"/>
              </a:spcAft>
              <a:buClr>
                <a:srgbClr val="000000"/>
              </a:buClr>
              <a:buSzPts val="5200"/>
              <a:buNone/>
              <a:defRPr sz="6933">
                <a:solidFill>
                  <a:srgbClr val="000000"/>
                </a:solidFill>
              </a:defRPr>
            </a:lvl5pPr>
            <a:lvl6pPr lvl="5" algn="ctr" rtl="0">
              <a:spcBef>
                <a:spcPts val="0"/>
              </a:spcBef>
              <a:spcAft>
                <a:spcPts val="0"/>
              </a:spcAft>
              <a:buClr>
                <a:srgbClr val="000000"/>
              </a:buClr>
              <a:buSzPts val="5200"/>
              <a:buNone/>
              <a:defRPr sz="6933">
                <a:solidFill>
                  <a:srgbClr val="000000"/>
                </a:solidFill>
              </a:defRPr>
            </a:lvl6pPr>
            <a:lvl7pPr lvl="6" algn="ctr" rtl="0">
              <a:spcBef>
                <a:spcPts val="0"/>
              </a:spcBef>
              <a:spcAft>
                <a:spcPts val="0"/>
              </a:spcAft>
              <a:buClr>
                <a:srgbClr val="000000"/>
              </a:buClr>
              <a:buSzPts val="5200"/>
              <a:buNone/>
              <a:defRPr sz="6933">
                <a:solidFill>
                  <a:srgbClr val="000000"/>
                </a:solidFill>
              </a:defRPr>
            </a:lvl7pPr>
            <a:lvl8pPr lvl="7" algn="ctr" rtl="0">
              <a:spcBef>
                <a:spcPts val="0"/>
              </a:spcBef>
              <a:spcAft>
                <a:spcPts val="0"/>
              </a:spcAft>
              <a:buClr>
                <a:srgbClr val="000000"/>
              </a:buClr>
              <a:buSzPts val="5200"/>
              <a:buNone/>
              <a:defRPr sz="6933">
                <a:solidFill>
                  <a:srgbClr val="000000"/>
                </a:solidFill>
              </a:defRPr>
            </a:lvl8pPr>
            <a:lvl9pPr lvl="8" algn="ctr" rtl="0">
              <a:spcBef>
                <a:spcPts val="0"/>
              </a:spcBef>
              <a:spcAft>
                <a:spcPts val="0"/>
              </a:spcAft>
              <a:buClr>
                <a:srgbClr val="000000"/>
              </a:buClr>
              <a:buSzPts val="5200"/>
              <a:buNone/>
              <a:defRPr sz="6933">
                <a:solidFill>
                  <a:srgbClr val="000000"/>
                </a:solidFill>
              </a:defRPr>
            </a:lvl9pPr>
          </a:lstStyle>
          <a:p>
            <a:endParaRPr/>
          </a:p>
        </p:txBody>
      </p:sp>
      <p:sp>
        <p:nvSpPr>
          <p:cNvPr id="29" name="Google Shape;29;p3"/>
          <p:cNvSpPr txBox="1">
            <a:spLocks noGrp="1"/>
          </p:cNvSpPr>
          <p:nvPr>
            <p:ph type="subTitle" idx="1"/>
          </p:nvPr>
        </p:nvSpPr>
        <p:spPr>
          <a:xfrm>
            <a:off x="3426400" y="4251601"/>
            <a:ext cx="5339200" cy="104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867">
                <a:solidFill>
                  <a:srgbClr val="000000"/>
                </a:solidFill>
              </a:defRPr>
            </a:lvl1pPr>
            <a:lvl2pPr lvl="1" algn="ctr" rtl="0">
              <a:spcBef>
                <a:spcPts val="0"/>
              </a:spcBef>
              <a:spcAft>
                <a:spcPts val="0"/>
              </a:spcAft>
              <a:buClr>
                <a:srgbClr val="000000"/>
              </a:buClr>
              <a:buSzPts val="1400"/>
              <a:buNone/>
              <a:defRPr sz="1867">
                <a:solidFill>
                  <a:srgbClr val="000000"/>
                </a:solidFill>
              </a:defRPr>
            </a:lvl2pPr>
            <a:lvl3pPr lvl="2" algn="ctr" rtl="0">
              <a:spcBef>
                <a:spcPts val="0"/>
              </a:spcBef>
              <a:spcAft>
                <a:spcPts val="0"/>
              </a:spcAft>
              <a:buClr>
                <a:srgbClr val="000000"/>
              </a:buClr>
              <a:buSzPts val="1400"/>
              <a:buNone/>
              <a:defRPr sz="1867">
                <a:solidFill>
                  <a:srgbClr val="000000"/>
                </a:solidFill>
              </a:defRPr>
            </a:lvl3pPr>
            <a:lvl4pPr lvl="3" algn="ctr" rtl="0">
              <a:spcBef>
                <a:spcPts val="0"/>
              </a:spcBef>
              <a:spcAft>
                <a:spcPts val="0"/>
              </a:spcAft>
              <a:buClr>
                <a:srgbClr val="000000"/>
              </a:buClr>
              <a:buSzPts val="1400"/>
              <a:buNone/>
              <a:defRPr sz="1867">
                <a:solidFill>
                  <a:srgbClr val="000000"/>
                </a:solidFill>
              </a:defRPr>
            </a:lvl4pPr>
            <a:lvl5pPr lvl="4" algn="ctr" rtl="0">
              <a:spcBef>
                <a:spcPts val="0"/>
              </a:spcBef>
              <a:spcAft>
                <a:spcPts val="0"/>
              </a:spcAft>
              <a:buClr>
                <a:srgbClr val="000000"/>
              </a:buClr>
              <a:buSzPts val="1400"/>
              <a:buNone/>
              <a:defRPr sz="1867">
                <a:solidFill>
                  <a:srgbClr val="000000"/>
                </a:solidFill>
              </a:defRPr>
            </a:lvl5pPr>
            <a:lvl6pPr lvl="5" algn="ctr" rtl="0">
              <a:spcBef>
                <a:spcPts val="0"/>
              </a:spcBef>
              <a:spcAft>
                <a:spcPts val="0"/>
              </a:spcAft>
              <a:buClr>
                <a:srgbClr val="000000"/>
              </a:buClr>
              <a:buSzPts val="1400"/>
              <a:buNone/>
              <a:defRPr sz="1867">
                <a:solidFill>
                  <a:srgbClr val="000000"/>
                </a:solidFill>
              </a:defRPr>
            </a:lvl6pPr>
            <a:lvl7pPr lvl="6" algn="ctr" rtl="0">
              <a:spcBef>
                <a:spcPts val="0"/>
              </a:spcBef>
              <a:spcAft>
                <a:spcPts val="0"/>
              </a:spcAft>
              <a:buClr>
                <a:srgbClr val="000000"/>
              </a:buClr>
              <a:buSzPts val="1400"/>
              <a:buNone/>
              <a:defRPr sz="1867">
                <a:solidFill>
                  <a:srgbClr val="000000"/>
                </a:solidFill>
              </a:defRPr>
            </a:lvl7pPr>
            <a:lvl8pPr lvl="7" algn="ctr" rtl="0">
              <a:spcBef>
                <a:spcPts val="0"/>
              </a:spcBef>
              <a:spcAft>
                <a:spcPts val="0"/>
              </a:spcAft>
              <a:buClr>
                <a:srgbClr val="000000"/>
              </a:buClr>
              <a:buSzPts val="1400"/>
              <a:buNone/>
              <a:defRPr sz="1867">
                <a:solidFill>
                  <a:srgbClr val="000000"/>
                </a:solidFill>
              </a:defRPr>
            </a:lvl8pPr>
            <a:lvl9pPr lvl="8" algn="ctr" rtl="0">
              <a:spcBef>
                <a:spcPts val="0"/>
              </a:spcBef>
              <a:spcAft>
                <a:spcPts val="0"/>
              </a:spcAft>
              <a:buClr>
                <a:srgbClr val="000000"/>
              </a:buClr>
              <a:buSzPts val="1400"/>
              <a:buNone/>
              <a:defRPr sz="1867">
                <a:solidFill>
                  <a:srgbClr val="000000"/>
                </a:solidFill>
              </a:defRPr>
            </a:lvl9pPr>
          </a:lstStyle>
          <a:p>
            <a:endParaRPr/>
          </a:p>
        </p:txBody>
      </p:sp>
      <p:grpSp>
        <p:nvGrpSpPr>
          <p:cNvPr id="30" name="Google Shape;30;p3"/>
          <p:cNvGrpSpPr/>
          <p:nvPr/>
        </p:nvGrpSpPr>
        <p:grpSpPr>
          <a:xfrm>
            <a:off x="1019767" y="585833"/>
            <a:ext cx="2566000" cy="25660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2691345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5"/>
        <p:cNvGrpSpPr/>
        <p:nvPr/>
      </p:nvGrpSpPr>
      <p:grpSpPr>
        <a:xfrm>
          <a:off x="0" y="0"/>
          <a:ext cx="0" cy="0"/>
          <a:chOff x="0" y="0"/>
          <a:chExt cx="0" cy="0"/>
        </a:xfrm>
      </p:grpSpPr>
      <p:sp>
        <p:nvSpPr>
          <p:cNvPr id="46" name="Google Shape;46;p5"/>
          <p:cNvSpPr/>
          <p:nvPr/>
        </p:nvSpPr>
        <p:spPr>
          <a:xfrm>
            <a:off x="8108933" y="1018667"/>
            <a:ext cx="4820800" cy="48208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47" name="Google Shape;47;p5"/>
          <p:cNvGrpSpPr/>
          <p:nvPr/>
        </p:nvGrpSpPr>
        <p:grpSpPr>
          <a:xfrm>
            <a:off x="-590308" y="449712"/>
            <a:ext cx="3099600" cy="30996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52" name="Google Shape;52;p5"/>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3" name="Google Shape;53;p5"/>
          <p:cNvSpPr txBox="1">
            <a:spLocks noGrp="1"/>
          </p:cNvSpPr>
          <p:nvPr>
            <p:ph type="title"/>
          </p:nvPr>
        </p:nvSpPr>
        <p:spPr>
          <a:xfrm>
            <a:off x="609600" y="1554833"/>
            <a:ext cx="6960400" cy="910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426167" y="2610733"/>
            <a:ext cx="6144000" cy="3491200"/>
          </a:xfrm>
          <a:prstGeom prst="rect">
            <a:avLst/>
          </a:prstGeom>
        </p:spPr>
        <p:txBody>
          <a:bodyPr spcFirstLastPara="1" wrap="square" lIns="91425" tIns="91425" rIns="91425" bIns="91425" anchor="t" anchorCtr="0">
            <a:noAutofit/>
          </a:bodyPr>
          <a:lstStyle>
            <a:lvl1pPr marL="609585" lvl="0" indent="-440256">
              <a:spcBef>
                <a:spcPts val="800"/>
              </a:spcBef>
              <a:spcAft>
                <a:spcPts val="0"/>
              </a:spcAft>
              <a:buSzPts val="1600"/>
              <a:buChar char="￮"/>
              <a:defRPr/>
            </a:lvl1pPr>
            <a:lvl2pPr marL="1219170" lvl="1" indent="-440256">
              <a:spcBef>
                <a:spcPts val="0"/>
              </a:spcBef>
              <a:spcAft>
                <a:spcPts val="0"/>
              </a:spcAft>
              <a:buSzPts val="1600"/>
              <a:buChar char="￮"/>
              <a:defRPr/>
            </a:lvl2pPr>
            <a:lvl3pPr marL="1828754" lvl="2" indent="-440256">
              <a:spcBef>
                <a:spcPts val="0"/>
              </a:spcBef>
              <a:spcAft>
                <a:spcPts val="0"/>
              </a:spcAft>
              <a:buSzPts val="1600"/>
              <a:buChar char="￮"/>
              <a:defRPr/>
            </a:lvl3pPr>
            <a:lvl4pPr marL="2438339" lvl="3" indent="-440256">
              <a:spcBef>
                <a:spcPts val="0"/>
              </a:spcBef>
              <a:spcAft>
                <a:spcPts val="0"/>
              </a:spcAft>
              <a:buSzPts val="1600"/>
              <a:buChar char="●"/>
              <a:defRPr/>
            </a:lvl4pPr>
            <a:lvl5pPr marL="3047924" lvl="4" indent="-440256">
              <a:spcBef>
                <a:spcPts val="0"/>
              </a:spcBef>
              <a:spcAft>
                <a:spcPts val="0"/>
              </a:spcAft>
              <a:buSzPts val="1600"/>
              <a:buChar char="○"/>
              <a:defRPr/>
            </a:lvl5pPr>
            <a:lvl6pPr marL="3657509" lvl="5" indent="-440256">
              <a:spcBef>
                <a:spcPts val="0"/>
              </a:spcBef>
              <a:spcAft>
                <a:spcPts val="0"/>
              </a:spcAft>
              <a:buSzPts val="1600"/>
              <a:buChar char="■"/>
              <a:defRPr/>
            </a:lvl6pPr>
            <a:lvl7pPr marL="4267093" lvl="6" indent="-440256">
              <a:spcBef>
                <a:spcPts val="0"/>
              </a:spcBef>
              <a:spcAft>
                <a:spcPts val="0"/>
              </a:spcAft>
              <a:buSzPts val="1600"/>
              <a:buChar char="●"/>
              <a:defRPr/>
            </a:lvl7pPr>
            <a:lvl8pPr marL="4876678" lvl="7" indent="-440256">
              <a:spcBef>
                <a:spcPts val="0"/>
              </a:spcBef>
              <a:spcAft>
                <a:spcPts val="0"/>
              </a:spcAft>
              <a:buSzPts val="1600"/>
              <a:buChar char="○"/>
              <a:defRPr/>
            </a:lvl8pPr>
            <a:lvl9pPr marL="5486263" lvl="8" indent="-440256">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ctr"/>
            <a:fld id="{00000000-1234-1234-1234-123412341234}" type="slidenum">
              <a:rPr lang="en" smtClean="0"/>
              <a:pPr algn="ctr"/>
              <a:t>‹#›</a:t>
            </a:fld>
            <a:endParaRPr lang="en"/>
          </a:p>
        </p:txBody>
      </p:sp>
      <p:sp>
        <p:nvSpPr>
          <p:cNvPr id="56" name="Google Shape;56;p5"/>
          <p:cNvSpPr/>
          <p:nvPr/>
        </p:nvSpPr>
        <p:spPr>
          <a:xfrm>
            <a:off x="8363867" y="1273600"/>
            <a:ext cx="4310800" cy="43108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503218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big image">
  <p:cSld name="Title + 1 column + big image">
    <p:spTree>
      <p:nvGrpSpPr>
        <p:cNvPr id="1" name="Shape 57"/>
        <p:cNvGrpSpPr/>
        <p:nvPr/>
      </p:nvGrpSpPr>
      <p:grpSpPr>
        <a:xfrm>
          <a:off x="0" y="0"/>
          <a:ext cx="0" cy="0"/>
          <a:chOff x="0" y="0"/>
          <a:chExt cx="0" cy="0"/>
        </a:xfrm>
      </p:grpSpPr>
      <p:sp>
        <p:nvSpPr>
          <p:cNvPr id="58" name="Google Shape;58;p6"/>
          <p:cNvSpPr/>
          <p:nvPr/>
        </p:nvSpPr>
        <p:spPr>
          <a:xfrm>
            <a:off x="6856900" y="477833"/>
            <a:ext cx="5902400" cy="5902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59" name="Google Shape;59;p6"/>
          <p:cNvSpPr/>
          <p:nvPr/>
        </p:nvSpPr>
        <p:spPr>
          <a:xfrm>
            <a:off x="7169033" y="789967"/>
            <a:ext cx="5278000" cy="52780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60" name="Google Shape;60;p6"/>
          <p:cNvGrpSpPr/>
          <p:nvPr/>
        </p:nvGrpSpPr>
        <p:grpSpPr>
          <a:xfrm>
            <a:off x="-590308" y="449712"/>
            <a:ext cx="3099600" cy="30996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65" name="Google Shape;65;p6"/>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6" name="Google Shape;66;p6"/>
          <p:cNvSpPr txBox="1">
            <a:spLocks noGrp="1"/>
          </p:cNvSpPr>
          <p:nvPr>
            <p:ph type="title"/>
          </p:nvPr>
        </p:nvSpPr>
        <p:spPr>
          <a:xfrm>
            <a:off x="609600" y="1554833"/>
            <a:ext cx="60064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1314239" y="2610733"/>
            <a:ext cx="5302000" cy="3491200"/>
          </a:xfrm>
          <a:prstGeom prst="rect">
            <a:avLst/>
          </a:prstGeom>
        </p:spPr>
        <p:txBody>
          <a:bodyPr spcFirstLastPara="1" wrap="square" lIns="91425" tIns="91425" rIns="91425" bIns="91425" anchor="t" anchorCtr="0">
            <a:noAutofit/>
          </a:bodyPr>
          <a:lstStyle>
            <a:lvl1pPr marL="609585" lvl="0" indent="-440256" rtl="0">
              <a:spcBef>
                <a:spcPts val="800"/>
              </a:spcBef>
              <a:spcAft>
                <a:spcPts val="0"/>
              </a:spcAft>
              <a:buSzPts val="1600"/>
              <a:buChar char="￮"/>
              <a:defRPr/>
            </a:lvl1pPr>
            <a:lvl2pPr marL="1219170" lvl="1" indent="-440256" rtl="0">
              <a:spcBef>
                <a:spcPts val="0"/>
              </a:spcBef>
              <a:spcAft>
                <a:spcPts val="0"/>
              </a:spcAft>
              <a:buSzPts val="1600"/>
              <a:buChar char="￮"/>
              <a:defRPr/>
            </a:lvl2pPr>
            <a:lvl3pPr marL="1828754" lvl="2" indent="-440256" rtl="0">
              <a:spcBef>
                <a:spcPts val="0"/>
              </a:spcBef>
              <a:spcAft>
                <a:spcPts val="0"/>
              </a:spcAft>
              <a:buSzPts val="1600"/>
              <a:buChar char="￮"/>
              <a:defRPr/>
            </a:lvl3pPr>
            <a:lvl4pPr marL="2438339" lvl="3" indent="-440256" rtl="0">
              <a:spcBef>
                <a:spcPts val="0"/>
              </a:spcBef>
              <a:spcAft>
                <a:spcPts val="0"/>
              </a:spcAft>
              <a:buSzPts val="1600"/>
              <a:buChar char="●"/>
              <a:defRPr/>
            </a:lvl4pPr>
            <a:lvl5pPr marL="3047924" lvl="4" indent="-440256" rtl="0">
              <a:spcBef>
                <a:spcPts val="0"/>
              </a:spcBef>
              <a:spcAft>
                <a:spcPts val="0"/>
              </a:spcAft>
              <a:buSzPts val="1600"/>
              <a:buChar char="○"/>
              <a:defRPr/>
            </a:lvl5pPr>
            <a:lvl6pPr marL="3657509" lvl="5" indent="-440256" rtl="0">
              <a:spcBef>
                <a:spcPts val="0"/>
              </a:spcBef>
              <a:spcAft>
                <a:spcPts val="0"/>
              </a:spcAft>
              <a:buSzPts val="1600"/>
              <a:buChar char="■"/>
              <a:defRPr/>
            </a:lvl6pPr>
            <a:lvl7pPr marL="4267093" lvl="6" indent="-440256" rtl="0">
              <a:spcBef>
                <a:spcPts val="0"/>
              </a:spcBef>
              <a:spcAft>
                <a:spcPts val="0"/>
              </a:spcAft>
              <a:buSzPts val="1600"/>
              <a:buChar char="●"/>
              <a:defRPr/>
            </a:lvl7pPr>
            <a:lvl8pPr marL="4876678" lvl="7" indent="-440256" rtl="0">
              <a:spcBef>
                <a:spcPts val="0"/>
              </a:spcBef>
              <a:spcAft>
                <a:spcPts val="0"/>
              </a:spcAft>
              <a:buSzPts val="1600"/>
              <a:buChar char="○"/>
              <a:defRPr/>
            </a:lvl8pPr>
            <a:lvl9pPr marL="5486263" lvl="8" indent="-440256"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11407833" y="6101933"/>
            <a:ext cx="580800" cy="580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ctr"/>
            <a:fld id="{00000000-1234-1234-1234-123412341234}" type="slidenum">
              <a:rPr lang="en" smtClean="0"/>
              <a:pPr algn="ctr"/>
              <a:t>‹#›</a:t>
            </a:fld>
            <a:endParaRPr lang="en"/>
          </a:p>
        </p:txBody>
      </p:sp>
    </p:spTree>
    <p:extLst>
      <p:ext uri="{BB962C8B-B14F-4D97-AF65-F5344CB8AC3E}">
        <p14:creationId xmlns:p14="http://schemas.microsoft.com/office/powerpoint/2010/main" val="90851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D791-B67C-594F-ABF5-CBAE46176E8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7393D2B-F02E-BC46-A9B2-A251E2241C1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6962FA0-6BB1-6F47-840A-8A9D2DF95902}"/>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CEC366B5-0037-9748-A1FE-3CEDBBCEB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37C8BF-41EA-004B-9C3E-8468B3D8B8C9}"/>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2181036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5E1BB-E76A-864E-B1C6-B56B0EFBA3B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3F5D0DA-5CB8-8A42-B00B-26B238FB7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CAACF1D-30E4-F84D-B32A-E5E84B2B20AB}"/>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76F9A7B0-2A3C-FF44-A705-E20F58B2D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AB0485-6BCA-CB4E-A61D-2412DDF33785}"/>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4042891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80AA7-FA1F-404D-BEA3-66B11C15A42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0C8622A-2AE2-214D-8BCF-84AC80BDE8F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B596678-F04E-3040-B7ED-2ED5CD3871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B68EF81-F920-3846-A284-8E5AEC466C7E}"/>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6" name="Footer Placeholder 5">
            <a:extLst>
              <a:ext uri="{FF2B5EF4-FFF2-40B4-BE49-F238E27FC236}">
                <a16:creationId xmlns:a16="http://schemas.microsoft.com/office/drawing/2014/main" id="{9C2A1D5A-07E6-2241-9140-3C9D42D116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5C7A27-49A9-304A-845B-8FC01A621D28}"/>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30557165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377A3-8EAB-B941-A461-77F381ACA64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E477B20-8CBD-2A41-B47D-29BEC5FB1A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A61600E-085E-6B41-830B-F9DEBC4A662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7A66240-4688-7B44-A0A2-DF0607DA08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F989AC0-6237-E047-A12D-4601AA53AD1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6E7DADA-C708-6B4F-9C39-FFAF746F46EE}"/>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8" name="Footer Placeholder 7">
            <a:extLst>
              <a:ext uri="{FF2B5EF4-FFF2-40B4-BE49-F238E27FC236}">
                <a16:creationId xmlns:a16="http://schemas.microsoft.com/office/drawing/2014/main" id="{E3612F1A-A898-454C-9B3D-8500A37739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EC6DF7D-277B-8C48-9128-BC150542CBE6}"/>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780625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934C3-7D3F-AE45-BC5E-F99A50C5C2D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B35CFE7-5013-7349-A436-C0A1AAA9D0FD}"/>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4" name="Footer Placeholder 3">
            <a:extLst>
              <a:ext uri="{FF2B5EF4-FFF2-40B4-BE49-F238E27FC236}">
                <a16:creationId xmlns:a16="http://schemas.microsoft.com/office/drawing/2014/main" id="{CB073D42-8451-A14B-897D-E9C7A375A6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FD2AA0-0C3E-E24C-BB98-B562A7D15AD7}"/>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221414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BEA41-5C81-0640-8836-69D098B78775}"/>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3" name="Footer Placeholder 2">
            <a:extLst>
              <a:ext uri="{FF2B5EF4-FFF2-40B4-BE49-F238E27FC236}">
                <a16:creationId xmlns:a16="http://schemas.microsoft.com/office/drawing/2014/main" id="{8204F86A-D180-C245-BA64-9BEED1AA442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33226A-E228-874D-A8F4-B9932425FB37}"/>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29284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CE006-657B-AE42-A3B8-1BDEE8C163B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B2978F0-C063-734D-8AF6-D9E341A040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D6013E-2767-B146-B76A-72346178EE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34AAB28-665D-564B-BD3E-1DDA6BE770E0}"/>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6" name="Footer Placeholder 5">
            <a:extLst>
              <a:ext uri="{FF2B5EF4-FFF2-40B4-BE49-F238E27FC236}">
                <a16:creationId xmlns:a16="http://schemas.microsoft.com/office/drawing/2014/main" id="{35ACF662-95E8-3244-A780-C7AE74B9D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EA4661-CAE9-C549-B8D2-1D21FF21C932}"/>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184847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C780-EBA8-FB4C-9C1F-7CDC6562D43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0B2DD83-4995-894B-A2F8-5923DB88BF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86C9EC-AB4F-BE4A-9181-2AE7C1CE32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6DC8721-6E34-164A-AD45-60A1B44720EB}"/>
              </a:ext>
            </a:extLst>
          </p:cNvPr>
          <p:cNvSpPr>
            <a:spLocks noGrp="1"/>
          </p:cNvSpPr>
          <p:nvPr>
            <p:ph type="dt" sz="half" idx="10"/>
          </p:nvPr>
        </p:nvSpPr>
        <p:spPr/>
        <p:txBody>
          <a:bodyPr/>
          <a:lstStyle/>
          <a:p>
            <a:fld id="{5EB62AAC-3A11-C442-8650-86E2B56E9D5A}" type="datetimeFigureOut">
              <a:rPr lang="en-US" smtClean="0"/>
              <a:t>12/19/21</a:t>
            </a:fld>
            <a:endParaRPr lang="en-US"/>
          </a:p>
        </p:txBody>
      </p:sp>
      <p:sp>
        <p:nvSpPr>
          <p:cNvPr id="6" name="Footer Placeholder 5">
            <a:extLst>
              <a:ext uri="{FF2B5EF4-FFF2-40B4-BE49-F238E27FC236}">
                <a16:creationId xmlns:a16="http://schemas.microsoft.com/office/drawing/2014/main" id="{951584F4-D778-6A4A-8263-E928F4636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155E66-60F2-7349-BF37-B88E631B9DF5}"/>
              </a:ext>
            </a:extLst>
          </p:cNvPr>
          <p:cNvSpPr>
            <a:spLocks noGrp="1"/>
          </p:cNvSpPr>
          <p:nvPr>
            <p:ph type="sldNum" sz="quarter" idx="12"/>
          </p:nvPr>
        </p:nvSpPr>
        <p:spPr/>
        <p:txBody>
          <a:bodyPr/>
          <a:lstStyle/>
          <a:p>
            <a:fld id="{A78979A6-28E2-E64A-B106-DEFFD9A64B4D}" type="slidenum">
              <a:rPr lang="en-US" smtClean="0"/>
              <a:t>‹#›</a:t>
            </a:fld>
            <a:endParaRPr lang="en-US"/>
          </a:p>
        </p:txBody>
      </p:sp>
    </p:spTree>
    <p:extLst>
      <p:ext uri="{BB962C8B-B14F-4D97-AF65-F5344CB8AC3E}">
        <p14:creationId xmlns:p14="http://schemas.microsoft.com/office/powerpoint/2010/main" val="3119534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42B4EE-A3D6-D048-B248-CC425425BE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795CE5-EDE1-DC42-818B-865121ECC9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D49A576-2175-9F4F-AB00-246E4DF1FE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B62AAC-3A11-C442-8650-86E2B56E9D5A}" type="datetimeFigureOut">
              <a:rPr lang="en-US" smtClean="0"/>
              <a:t>12/19/21</a:t>
            </a:fld>
            <a:endParaRPr lang="en-US"/>
          </a:p>
        </p:txBody>
      </p:sp>
      <p:sp>
        <p:nvSpPr>
          <p:cNvPr id="5" name="Footer Placeholder 4">
            <a:extLst>
              <a:ext uri="{FF2B5EF4-FFF2-40B4-BE49-F238E27FC236}">
                <a16:creationId xmlns:a16="http://schemas.microsoft.com/office/drawing/2014/main" id="{15068FB5-F8A3-7C47-B30C-745442B82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C0350-6A05-7B4F-954A-56D56D1E6B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979A6-28E2-E64A-B106-DEFFD9A64B4D}" type="slidenum">
              <a:rPr lang="en-US" smtClean="0"/>
              <a:t>‹#›</a:t>
            </a:fld>
            <a:endParaRPr lang="en-US"/>
          </a:p>
        </p:txBody>
      </p:sp>
    </p:spTree>
    <p:extLst>
      <p:ext uri="{BB962C8B-B14F-4D97-AF65-F5344CB8AC3E}">
        <p14:creationId xmlns:p14="http://schemas.microsoft.com/office/powerpoint/2010/main" val="112515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3" r:id="rId14"/>
    <p:sldLayoutId id="2147483665"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2.jpg"/><Relationship Id="rId5" Type="http://schemas.openxmlformats.org/officeDocument/2006/relationships/image" Target="../media/image11.PN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4"/>
          <p:cNvSpPr txBox="1">
            <a:spLocks noGrp="1"/>
          </p:cNvSpPr>
          <p:nvPr>
            <p:ph type="ctrTitle"/>
          </p:nvPr>
        </p:nvSpPr>
        <p:spPr>
          <a:xfrm>
            <a:off x="3400062" y="2085785"/>
            <a:ext cx="6294400" cy="1546400"/>
          </a:xfrm>
          <a:prstGeom prst="rect">
            <a:avLst/>
          </a:prstGeom>
        </p:spPr>
        <p:txBody>
          <a:bodyPr spcFirstLastPara="1" vert="horz" wrap="square" lIns="121900" tIns="121900" rIns="121900" bIns="121900" rtlCol="0" anchor="ctr" anchorCtr="0">
            <a:noAutofit/>
          </a:bodyPr>
          <a:lstStyle/>
          <a:p>
            <a:r>
              <a:rPr lang="en-GB" sz="4400" u="sng" dirty="0">
                <a:solidFill>
                  <a:schemeClr val="tx1"/>
                </a:solidFill>
              </a:rPr>
              <a:t>Gender Disparity in the Technology Industry: </a:t>
            </a:r>
            <a:br>
              <a:rPr lang="en-GB" sz="4400" u="sng" dirty="0">
                <a:solidFill>
                  <a:schemeClr val="tx1"/>
                </a:solidFill>
              </a:rPr>
            </a:br>
            <a:r>
              <a:rPr lang="en-GB" sz="4400" u="sng" dirty="0">
                <a:solidFill>
                  <a:schemeClr val="tx1"/>
                </a:solidFill>
              </a:rPr>
              <a:t>a deeper look at the UK situation.</a:t>
            </a:r>
            <a:endParaRPr lang="en-GB" sz="4400" dirty="0">
              <a:solidFill>
                <a:schemeClr val="tx1"/>
              </a:solidFill>
            </a:endParaRPr>
          </a:p>
        </p:txBody>
      </p:sp>
      <p:sp>
        <p:nvSpPr>
          <p:cNvPr id="2" name="TextBox 1">
            <a:extLst>
              <a:ext uri="{FF2B5EF4-FFF2-40B4-BE49-F238E27FC236}">
                <a16:creationId xmlns:a16="http://schemas.microsoft.com/office/drawing/2014/main" id="{3A3E1527-FBAA-1949-834B-260378576418}"/>
              </a:ext>
            </a:extLst>
          </p:cNvPr>
          <p:cNvSpPr txBox="1"/>
          <p:nvPr/>
        </p:nvSpPr>
        <p:spPr>
          <a:xfrm>
            <a:off x="1045028" y="6488668"/>
            <a:ext cx="9121536" cy="369332"/>
          </a:xfrm>
          <a:prstGeom prst="rect">
            <a:avLst/>
          </a:prstGeom>
          <a:noFill/>
        </p:spPr>
        <p:txBody>
          <a:bodyPr wrap="square" rtlCol="0">
            <a:spAutoFit/>
          </a:bodyPr>
          <a:lstStyle/>
          <a:p>
            <a:r>
              <a:rPr lang="en-US" dirty="0"/>
              <a:t>Done by: </a:t>
            </a:r>
            <a:r>
              <a:rPr lang="en-GB" dirty="0"/>
              <a:t>Betty Abate, </a:t>
            </a:r>
            <a:r>
              <a:rPr lang="en-GB" dirty="0" err="1"/>
              <a:t>Kamile</a:t>
            </a:r>
            <a:r>
              <a:rPr lang="en-GB" dirty="0"/>
              <a:t> </a:t>
            </a:r>
            <a:r>
              <a:rPr lang="en-GB" dirty="0" err="1"/>
              <a:t>Sudziute</a:t>
            </a:r>
            <a:r>
              <a:rPr lang="en-GB" dirty="0"/>
              <a:t>, </a:t>
            </a:r>
            <a:r>
              <a:rPr lang="en-GB" dirty="0" err="1"/>
              <a:t>Monaliza</a:t>
            </a:r>
            <a:r>
              <a:rPr lang="en-GB" dirty="0"/>
              <a:t> </a:t>
            </a:r>
            <a:r>
              <a:rPr lang="en-GB" dirty="0" err="1"/>
              <a:t>Wohlers</a:t>
            </a:r>
            <a:r>
              <a:rPr lang="en-GB" dirty="0"/>
              <a:t>, Rachel Cunningham and </a:t>
            </a:r>
            <a:r>
              <a:rPr lang="en-GB" dirty="0" err="1"/>
              <a:t>Safia</a:t>
            </a:r>
            <a:r>
              <a:rPr lang="en-GB" dirty="0"/>
              <a:t> </a:t>
            </a:r>
            <a:r>
              <a:rPr lang="en-GB" dirty="0" err="1"/>
              <a:t>Elmi</a:t>
            </a:r>
            <a:r>
              <a:rPr lang="en-GB" dirty="0"/>
              <a:t>.</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978727" y="748145"/>
            <a:ext cx="6234545" cy="5839691"/>
          </a:xfrm>
          <a:prstGeom prst="rect">
            <a:avLst/>
          </a:prstGeom>
        </p:spPr>
        <p:txBody>
          <a:bodyPr spcFirstLastPara="1" vert="horz" wrap="square" lIns="121900" tIns="121900" rIns="121900" bIns="121900" rtlCol="0" anchor="b" anchorCtr="0">
            <a:noAutofit/>
          </a:bodyPr>
          <a:lstStyle/>
          <a:p>
            <a:r>
              <a:rPr lang="en-GB" sz="3200" dirty="0"/>
              <a:t>Current research states that between 10-30% of roles in technology roles are held by women, and even less in senior positions (</a:t>
            </a:r>
            <a:r>
              <a:rPr lang="en-GB" sz="3200" dirty="0" err="1"/>
              <a:t>Harvery</a:t>
            </a:r>
            <a:r>
              <a:rPr lang="en-GB" sz="3200" dirty="0"/>
              <a:t> Nash Tech Survey, 2021; Office for National Statistics, 2021). </a:t>
            </a:r>
            <a:br>
              <a:rPr lang="en-GB" sz="3200" dirty="0"/>
            </a:br>
            <a:br>
              <a:rPr lang="en-GB" sz="3200" dirty="0"/>
            </a:br>
            <a:r>
              <a:rPr lang="en-GB" sz="3200" dirty="0"/>
              <a:t>This is an investigation on the disparity that exists in the UK and if there are any regional differences and  the trends in gender disparity over time. </a:t>
            </a:r>
            <a:endParaRPr sz="3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1192307" y="175267"/>
            <a:ext cx="10999693" cy="1788004"/>
          </a:xfrm>
          <a:prstGeom prst="rect">
            <a:avLst/>
          </a:prstGeom>
        </p:spPr>
        <p:txBody>
          <a:bodyPr spcFirstLastPara="1" vert="horz" wrap="square" lIns="121900" tIns="121900" rIns="121900" bIns="121900" rtlCol="0" anchor="b" anchorCtr="0">
            <a:noAutofit/>
          </a:bodyPr>
          <a:lstStyle/>
          <a:p>
            <a:pPr algn="ctr">
              <a:spcBef>
                <a:spcPts val="0"/>
              </a:spcBef>
            </a:pPr>
            <a:r>
              <a:rPr lang="en-GB" sz="4000" dirty="0"/>
              <a:t>Difference in total males and females in the technology industry in 2021  </a:t>
            </a:r>
            <a:br>
              <a:rPr lang="en-US" sz="4000" dirty="0"/>
            </a:br>
            <a:endParaRPr sz="4000" dirty="0"/>
          </a:p>
        </p:txBody>
      </p:sp>
      <p:sp>
        <p:nvSpPr>
          <p:cNvPr id="169" name="Google Shape;169;p16"/>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3</a:t>
            </a:fld>
            <a:endParaRPr/>
          </a:p>
        </p:txBody>
      </p:sp>
      <p:pic>
        <p:nvPicPr>
          <p:cNvPr id="7" name="Picture 6" descr="Map&#10;&#10;Description automatically generated">
            <a:extLst>
              <a:ext uri="{FF2B5EF4-FFF2-40B4-BE49-F238E27FC236}">
                <a16:creationId xmlns:a16="http://schemas.microsoft.com/office/drawing/2014/main" id="{EBDDE512-A23B-A541-B8DD-6F79641CE6E8}"/>
              </a:ext>
            </a:extLst>
          </p:cNvPr>
          <p:cNvPicPr>
            <a:picLocks noChangeAspect="1"/>
          </p:cNvPicPr>
          <p:nvPr/>
        </p:nvPicPr>
        <p:blipFill>
          <a:blip r:embed="rId3"/>
          <a:stretch>
            <a:fillRect/>
          </a:stretch>
        </p:blipFill>
        <p:spPr>
          <a:xfrm>
            <a:off x="1274323" y="1494458"/>
            <a:ext cx="9643354" cy="5363542"/>
          </a:xfrm>
          <a:prstGeom prst="rect">
            <a:avLst/>
          </a:prstGeom>
        </p:spPr>
      </p:pic>
    </p:spTree>
    <p:extLst>
      <p:ext uri="{BB962C8B-B14F-4D97-AF65-F5344CB8AC3E}">
        <p14:creationId xmlns:p14="http://schemas.microsoft.com/office/powerpoint/2010/main" val="2663710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ctrTitle" idx="4294967295"/>
          </p:nvPr>
        </p:nvSpPr>
        <p:spPr>
          <a:xfrm>
            <a:off x="1485899" y="460503"/>
            <a:ext cx="9015413" cy="1193200"/>
          </a:xfrm>
          <a:prstGeom prst="rect">
            <a:avLst/>
          </a:prstGeom>
        </p:spPr>
        <p:txBody>
          <a:bodyPr spcFirstLastPara="1" vert="horz" wrap="square" lIns="121900" tIns="121900" rIns="121900" bIns="121900" rtlCol="0" anchor="b" anchorCtr="0">
            <a:noAutofit/>
          </a:bodyPr>
          <a:lstStyle/>
          <a:p>
            <a:pPr algn="ctr">
              <a:spcBef>
                <a:spcPts val="0"/>
              </a:spcBef>
            </a:pPr>
            <a:r>
              <a:rPr lang="en-GB" dirty="0"/>
              <a:t>Total Males &amp; Females in technology in the UK over the years</a:t>
            </a:r>
            <a:endParaRPr dirty="0"/>
          </a:p>
        </p:txBody>
      </p:sp>
      <p:sp>
        <p:nvSpPr>
          <p:cNvPr id="324" name="Google Shape;324;p29"/>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4</a:t>
            </a:fld>
            <a:endParaRPr/>
          </a:p>
        </p:txBody>
      </p:sp>
      <p:pic>
        <p:nvPicPr>
          <p:cNvPr id="3" name="Picture 2" descr="Chart, bar chart&#10;&#10;Description automatically generated">
            <a:extLst>
              <a:ext uri="{FF2B5EF4-FFF2-40B4-BE49-F238E27FC236}">
                <a16:creationId xmlns:a16="http://schemas.microsoft.com/office/drawing/2014/main" id="{9F7A9831-003B-6B4C-80CC-0284DBC1934F}"/>
              </a:ext>
            </a:extLst>
          </p:cNvPr>
          <p:cNvPicPr>
            <a:picLocks noChangeAspect="1"/>
          </p:cNvPicPr>
          <p:nvPr/>
        </p:nvPicPr>
        <p:blipFill>
          <a:blip r:embed="rId3"/>
          <a:stretch>
            <a:fillRect/>
          </a:stretch>
        </p:blipFill>
        <p:spPr>
          <a:xfrm>
            <a:off x="0" y="2061299"/>
            <a:ext cx="12093356" cy="317218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7"/>
          <p:cNvSpPr txBox="1">
            <a:spLocks noGrp="1"/>
          </p:cNvSpPr>
          <p:nvPr>
            <p:ph type="title"/>
          </p:nvPr>
        </p:nvSpPr>
        <p:spPr>
          <a:xfrm>
            <a:off x="2615800" y="237064"/>
            <a:ext cx="6960400" cy="910800"/>
          </a:xfrm>
          <a:prstGeom prst="rect">
            <a:avLst/>
          </a:prstGeom>
        </p:spPr>
        <p:txBody>
          <a:bodyPr spcFirstLastPara="1" vert="horz" wrap="square" lIns="121900" tIns="121900" rIns="121900" bIns="121900" rtlCol="0" anchor="b" anchorCtr="0">
            <a:noAutofit/>
          </a:bodyPr>
          <a:lstStyle/>
          <a:p>
            <a:r>
              <a:rPr lang="en" dirty="0"/>
              <a:t>Female growth over 5 years</a:t>
            </a:r>
            <a:endParaRPr dirty="0"/>
          </a:p>
        </p:txBody>
      </p:sp>
      <p:sp>
        <p:nvSpPr>
          <p:cNvPr id="453" name="Google Shape;453;p37"/>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5</a:t>
            </a:fld>
            <a:endParaRPr/>
          </a:p>
        </p:txBody>
      </p:sp>
      <p:sp>
        <p:nvSpPr>
          <p:cNvPr id="454" name="Google Shape;454;p37"/>
          <p:cNvSpPr/>
          <p:nvPr/>
        </p:nvSpPr>
        <p:spPr>
          <a:xfrm>
            <a:off x="9671231" y="2667814"/>
            <a:ext cx="1696099" cy="152251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5" name="Picture 4" descr="Chart, histogram&#10;&#10;Description automatically generated">
            <a:extLst>
              <a:ext uri="{FF2B5EF4-FFF2-40B4-BE49-F238E27FC236}">
                <a16:creationId xmlns:a16="http://schemas.microsoft.com/office/drawing/2014/main" id="{75A79722-CCBC-7440-A309-BA16B91931EE}"/>
              </a:ext>
            </a:extLst>
          </p:cNvPr>
          <p:cNvPicPr>
            <a:picLocks noChangeAspect="1"/>
          </p:cNvPicPr>
          <p:nvPr/>
        </p:nvPicPr>
        <p:blipFill>
          <a:blip r:embed="rId3"/>
          <a:stretch>
            <a:fillRect/>
          </a:stretch>
        </p:blipFill>
        <p:spPr>
          <a:xfrm>
            <a:off x="1041391" y="1147864"/>
            <a:ext cx="10109218" cy="571013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36"/>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6</a:t>
            </a:fld>
            <a:endParaRPr/>
          </a:p>
        </p:txBody>
      </p:sp>
      <p:pic>
        <p:nvPicPr>
          <p:cNvPr id="2050" name="Picture 2">
            <a:extLst>
              <a:ext uri="{FF2B5EF4-FFF2-40B4-BE49-F238E27FC236}">
                <a16:creationId xmlns:a16="http://schemas.microsoft.com/office/drawing/2014/main" id="{A0086667-7562-D74B-A400-382D99552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37"/>
          <a:stretch/>
        </p:blipFill>
        <p:spPr bwMode="auto">
          <a:xfrm>
            <a:off x="397158" y="446890"/>
            <a:ext cx="11397683" cy="644144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F0E03E3-38EA-F340-80CD-77022ACAC76C}"/>
              </a:ext>
            </a:extLst>
          </p:cNvPr>
          <p:cNvSpPr txBox="1"/>
          <p:nvPr/>
        </p:nvSpPr>
        <p:spPr>
          <a:xfrm>
            <a:off x="1869440" y="0"/>
            <a:ext cx="9347200" cy="584775"/>
          </a:xfrm>
          <a:prstGeom prst="rect">
            <a:avLst/>
          </a:prstGeom>
          <a:noFill/>
        </p:spPr>
        <p:txBody>
          <a:bodyPr wrap="square" rtlCol="0">
            <a:spAutoFit/>
          </a:bodyPr>
          <a:lstStyle/>
          <a:p>
            <a:r>
              <a:rPr lang="en-US" sz="3200" dirty="0"/>
              <a:t>Information Technology and Telecommunications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6"/>
          <p:cNvSpPr txBox="1">
            <a:spLocks noGrp="1"/>
          </p:cNvSpPr>
          <p:nvPr>
            <p:ph type="ctrTitle" idx="4294967295"/>
          </p:nvPr>
        </p:nvSpPr>
        <p:spPr>
          <a:xfrm>
            <a:off x="365991" y="620594"/>
            <a:ext cx="11635342" cy="1061884"/>
          </a:xfrm>
          <a:prstGeom prst="rect">
            <a:avLst/>
          </a:prstGeom>
        </p:spPr>
        <p:txBody>
          <a:bodyPr spcFirstLastPara="1" vert="horz" wrap="square" lIns="121900" tIns="121900" rIns="121900" bIns="121900" rtlCol="0" anchor="b" anchorCtr="0">
            <a:noAutofit/>
          </a:bodyPr>
          <a:lstStyle/>
          <a:p>
            <a:pPr algn="ctr">
              <a:spcBef>
                <a:spcPts val="0"/>
              </a:spcBef>
            </a:pPr>
            <a:r>
              <a:rPr lang="en-GB" dirty="0"/>
              <a:t>Web design comparison 16/17 &amp; 20/21</a:t>
            </a:r>
            <a:endParaRPr dirty="0"/>
          </a:p>
        </p:txBody>
      </p:sp>
      <p:sp>
        <p:nvSpPr>
          <p:cNvPr id="169" name="Google Shape;169;p16"/>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7</a:t>
            </a:fld>
            <a:endParaRPr/>
          </a:p>
        </p:txBody>
      </p:sp>
      <p:pic>
        <p:nvPicPr>
          <p:cNvPr id="3" name="Picture 2" descr="Chart, pie chart&#10;&#10;Description automatically generated">
            <a:extLst>
              <a:ext uri="{FF2B5EF4-FFF2-40B4-BE49-F238E27FC236}">
                <a16:creationId xmlns:a16="http://schemas.microsoft.com/office/drawing/2014/main" id="{07E10633-A8D1-234D-9FDB-ECC57D4DEE6E}"/>
              </a:ext>
            </a:extLst>
          </p:cNvPr>
          <p:cNvPicPr>
            <a:picLocks noChangeAspect="1"/>
          </p:cNvPicPr>
          <p:nvPr/>
        </p:nvPicPr>
        <p:blipFill rotWithShape="1">
          <a:blip r:embed="rId3"/>
          <a:srcRect l="834" t="4779" b="11738"/>
          <a:stretch/>
        </p:blipFill>
        <p:spPr>
          <a:xfrm>
            <a:off x="6096000" y="2267222"/>
            <a:ext cx="5558651" cy="2908300"/>
          </a:xfrm>
          <a:prstGeom prst="rect">
            <a:avLst/>
          </a:prstGeom>
        </p:spPr>
      </p:pic>
      <p:pic>
        <p:nvPicPr>
          <p:cNvPr id="6" name="Picture 5" descr="Chart, pie chart&#10;&#10;Description automatically generated">
            <a:extLst>
              <a:ext uri="{FF2B5EF4-FFF2-40B4-BE49-F238E27FC236}">
                <a16:creationId xmlns:a16="http://schemas.microsoft.com/office/drawing/2014/main" id="{E3F040EF-C443-C94D-84E5-F7F1DA564AD2}"/>
              </a:ext>
            </a:extLst>
          </p:cNvPr>
          <p:cNvPicPr>
            <a:picLocks noChangeAspect="1"/>
          </p:cNvPicPr>
          <p:nvPr/>
        </p:nvPicPr>
        <p:blipFill>
          <a:blip r:embed="rId4"/>
          <a:stretch>
            <a:fillRect/>
          </a:stretch>
        </p:blipFill>
        <p:spPr>
          <a:xfrm>
            <a:off x="1511300" y="2267222"/>
            <a:ext cx="4584700" cy="2908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23"/>
          <p:cNvPicPr preferRelativeResize="0"/>
          <p:nvPr/>
        </p:nvPicPr>
        <p:blipFill>
          <a:blip r:embed="rId3"/>
          <a:srcRect t="6047" b="6047"/>
          <a:stretch/>
        </p:blipFill>
        <p:spPr>
          <a:xfrm>
            <a:off x="7169033" y="789967"/>
            <a:ext cx="5278000" cy="5277600"/>
          </a:xfrm>
          <a:prstGeom prst="ellipse">
            <a:avLst/>
          </a:prstGeom>
          <a:noFill/>
          <a:ln>
            <a:noFill/>
          </a:ln>
        </p:spPr>
      </p:pic>
      <p:sp>
        <p:nvSpPr>
          <p:cNvPr id="256" name="Google Shape;256;p23"/>
          <p:cNvSpPr txBox="1">
            <a:spLocks noGrp="1"/>
          </p:cNvSpPr>
          <p:nvPr>
            <p:ph type="title"/>
          </p:nvPr>
        </p:nvSpPr>
        <p:spPr>
          <a:xfrm>
            <a:off x="609839" y="448704"/>
            <a:ext cx="6006400" cy="910800"/>
          </a:xfrm>
          <a:prstGeom prst="rect">
            <a:avLst/>
          </a:prstGeom>
        </p:spPr>
        <p:txBody>
          <a:bodyPr spcFirstLastPara="1" vert="horz" wrap="square" lIns="121900" tIns="121900" rIns="121900" bIns="121900" rtlCol="0" anchor="b" anchorCtr="0">
            <a:noAutofit/>
          </a:bodyPr>
          <a:lstStyle/>
          <a:p>
            <a:r>
              <a:rPr lang="en" dirty="0"/>
              <a:t>Key findings</a:t>
            </a:r>
            <a:endParaRPr dirty="0"/>
          </a:p>
        </p:txBody>
      </p:sp>
      <p:sp>
        <p:nvSpPr>
          <p:cNvPr id="257" name="Google Shape;257;p23"/>
          <p:cNvSpPr txBox="1">
            <a:spLocks noGrp="1"/>
          </p:cNvSpPr>
          <p:nvPr>
            <p:ph type="body" idx="1"/>
          </p:nvPr>
        </p:nvSpPr>
        <p:spPr>
          <a:xfrm>
            <a:off x="226022" y="1452126"/>
            <a:ext cx="6666614" cy="4957169"/>
          </a:xfrm>
          <a:prstGeom prst="rect">
            <a:avLst/>
          </a:prstGeom>
        </p:spPr>
        <p:txBody>
          <a:bodyPr spcFirstLastPara="1" vert="horz" wrap="square" lIns="121900" tIns="121900" rIns="121900" bIns="121900" rtlCol="0" anchor="t" anchorCtr="0">
            <a:noAutofit/>
          </a:bodyPr>
          <a:lstStyle/>
          <a:p>
            <a:r>
              <a:rPr lang="en-GB" sz="2400" dirty="0"/>
              <a:t>The change in the difference between males and females in the technology industry in the UK does seem to be decreasing over time. </a:t>
            </a:r>
          </a:p>
          <a:p>
            <a:r>
              <a:rPr lang="en-GB" sz="2400" dirty="0"/>
              <a:t>There have been few changes to the difference between the number of males and females in that field in the last five years.</a:t>
            </a:r>
          </a:p>
          <a:p>
            <a:r>
              <a:rPr lang="en-GB" sz="2400" dirty="0"/>
              <a:t>There have been several initiatives to encourage greater female representation in the technology industry in the UK. </a:t>
            </a:r>
          </a:p>
          <a:p>
            <a:r>
              <a:rPr lang="en-GB" sz="2400" dirty="0"/>
              <a:t>It will take several years before it can be seen the impact of initiatives that encourage females in this field. </a:t>
            </a:r>
          </a:p>
        </p:txBody>
      </p:sp>
      <p:sp>
        <p:nvSpPr>
          <p:cNvPr id="258" name="Google Shape;258;p23"/>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6"/>
          <p:cNvSpPr txBox="1">
            <a:spLocks noGrp="1"/>
          </p:cNvSpPr>
          <p:nvPr>
            <p:ph type="title"/>
          </p:nvPr>
        </p:nvSpPr>
        <p:spPr>
          <a:xfrm>
            <a:off x="3812097" y="1489452"/>
            <a:ext cx="4567805" cy="910800"/>
          </a:xfrm>
          <a:prstGeom prst="rect">
            <a:avLst/>
          </a:prstGeom>
        </p:spPr>
        <p:txBody>
          <a:bodyPr spcFirstLastPara="1" vert="horz" wrap="square" lIns="121900" tIns="121900" rIns="121900" bIns="121900" rtlCol="0" anchor="b" anchorCtr="0">
            <a:noAutofit/>
          </a:bodyPr>
          <a:lstStyle/>
          <a:p>
            <a:pPr>
              <a:spcBef>
                <a:spcPts val="0"/>
              </a:spcBef>
            </a:pPr>
            <a:r>
              <a:rPr lang="en" dirty="0"/>
              <a:t>Team Presentation</a:t>
            </a:r>
            <a:endParaRPr dirty="0"/>
          </a:p>
        </p:txBody>
      </p:sp>
      <p:sp>
        <p:nvSpPr>
          <p:cNvPr id="658" name="Google Shape;658;p46"/>
          <p:cNvSpPr txBox="1">
            <a:spLocks noGrp="1"/>
          </p:cNvSpPr>
          <p:nvPr>
            <p:ph type="sldNum" idx="12"/>
          </p:nvPr>
        </p:nvSpPr>
        <p:spPr>
          <a:xfrm>
            <a:off x="11407833" y="6101933"/>
            <a:ext cx="580800" cy="580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a:pPr algn="ctr"/>
              <a:t>9</a:t>
            </a:fld>
            <a:endParaRPr/>
          </a:p>
        </p:txBody>
      </p:sp>
      <p:pic>
        <p:nvPicPr>
          <p:cNvPr id="659" name="Google Shape;659;p46"/>
          <p:cNvPicPr preferRelativeResize="0"/>
          <p:nvPr/>
        </p:nvPicPr>
        <p:blipFill>
          <a:blip r:embed="rId3"/>
          <a:srcRect t="26938" b="26938"/>
          <a:stretch/>
        </p:blipFill>
        <p:spPr>
          <a:xfrm>
            <a:off x="2878601" y="3091262"/>
            <a:ext cx="1694875" cy="1647368"/>
          </a:xfrm>
          <a:prstGeom prst="ellipse">
            <a:avLst/>
          </a:prstGeom>
          <a:noFill/>
          <a:ln>
            <a:noFill/>
          </a:ln>
        </p:spPr>
      </p:pic>
      <p:sp>
        <p:nvSpPr>
          <p:cNvPr id="660" name="Google Shape;660;p46"/>
          <p:cNvSpPr txBox="1"/>
          <p:nvPr/>
        </p:nvSpPr>
        <p:spPr>
          <a:xfrm>
            <a:off x="432348" y="4945094"/>
            <a:ext cx="1985600" cy="978800"/>
          </a:xfrm>
          <a:prstGeom prst="rect">
            <a:avLst/>
          </a:prstGeom>
          <a:noFill/>
          <a:ln>
            <a:noFill/>
          </a:ln>
        </p:spPr>
        <p:txBody>
          <a:bodyPr spcFirstLastPara="1" wrap="square" lIns="0" tIns="0" rIns="0" bIns="0" anchor="t" anchorCtr="0">
            <a:noAutofit/>
          </a:bodyPr>
          <a:lstStyle/>
          <a:p>
            <a:pPr algn="ctr"/>
            <a:r>
              <a:rPr lang="en" sz="2400" dirty="0" err="1">
                <a:ea typeface="Poppins"/>
                <a:cs typeface="Poppins"/>
                <a:sym typeface="Poppins"/>
              </a:rPr>
              <a:t>Safia</a:t>
            </a:r>
            <a:br>
              <a:rPr lang="en" sz="2400" dirty="0">
                <a:ea typeface="Poppins"/>
                <a:cs typeface="Poppins"/>
                <a:sym typeface="Poppins"/>
              </a:rPr>
            </a:br>
            <a:endParaRPr sz="2400" dirty="0">
              <a:ea typeface="Poppins"/>
              <a:cs typeface="Poppins"/>
              <a:sym typeface="Poppins"/>
            </a:endParaRPr>
          </a:p>
          <a:p>
            <a:pPr algn="ctr">
              <a:spcBef>
                <a:spcPts val="533"/>
              </a:spcBef>
              <a:spcAft>
                <a:spcPts val="533"/>
              </a:spcAft>
            </a:pPr>
            <a:endParaRPr sz="2400" dirty="0">
              <a:ea typeface="Poppins"/>
              <a:cs typeface="Poppins"/>
              <a:sym typeface="Poppins"/>
            </a:endParaRPr>
          </a:p>
        </p:txBody>
      </p:sp>
      <p:pic>
        <p:nvPicPr>
          <p:cNvPr id="661" name="Google Shape;661;p46"/>
          <p:cNvPicPr preferRelativeResize="0"/>
          <p:nvPr/>
        </p:nvPicPr>
        <p:blipFill>
          <a:blip r:embed="rId4"/>
          <a:srcRect t="4290" b="4290"/>
          <a:stretch/>
        </p:blipFill>
        <p:spPr>
          <a:xfrm>
            <a:off x="577711" y="3100384"/>
            <a:ext cx="1694875" cy="1638246"/>
          </a:xfrm>
          <a:prstGeom prst="ellipse">
            <a:avLst/>
          </a:prstGeom>
          <a:noFill/>
          <a:ln>
            <a:noFill/>
          </a:ln>
        </p:spPr>
      </p:pic>
      <p:sp>
        <p:nvSpPr>
          <p:cNvPr id="662" name="Google Shape;662;p46"/>
          <p:cNvSpPr txBox="1"/>
          <p:nvPr/>
        </p:nvSpPr>
        <p:spPr>
          <a:xfrm>
            <a:off x="2645894" y="4933974"/>
            <a:ext cx="1985600" cy="978800"/>
          </a:xfrm>
          <a:prstGeom prst="rect">
            <a:avLst/>
          </a:prstGeom>
          <a:noFill/>
          <a:ln>
            <a:noFill/>
          </a:ln>
        </p:spPr>
        <p:txBody>
          <a:bodyPr spcFirstLastPara="1" wrap="square" lIns="0" tIns="0" rIns="0" bIns="0" anchor="t" anchorCtr="0">
            <a:noAutofit/>
          </a:bodyPr>
          <a:lstStyle/>
          <a:p>
            <a:pPr algn="ctr"/>
            <a:r>
              <a:rPr lang="en" sz="2400" dirty="0">
                <a:ea typeface="Poppins"/>
                <a:cs typeface="Poppins"/>
                <a:sym typeface="Poppins"/>
              </a:rPr>
              <a:t>Rachel</a:t>
            </a:r>
            <a:br>
              <a:rPr lang="en" sz="2400" dirty="0">
                <a:ea typeface="Poppins"/>
                <a:cs typeface="Poppins"/>
                <a:sym typeface="Poppins"/>
              </a:rPr>
            </a:br>
            <a:endParaRPr sz="2400" dirty="0">
              <a:ea typeface="Poppins"/>
              <a:cs typeface="Poppins"/>
              <a:sym typeface="Poppins"/>
            </a:endParaRPr>
          </a:p>
          <a:p>
            <a:pPr algn="ctr">
              <a:spcBef>
                <a:spcPts val="533"/>
              </a:spcBef>
              <a:spcAft>
                <a:spcPts val="533"/>
              </a:spcAft>
            </a:pPr>
            <a:endParaRPr sz="2400" dirty="0">
              <a:ea typeface="Poppins"/>
              <a:cs typeface="Poppins"/>
              <a:sym typeface="Poppins"/>
            </a:endParaRPr>
          </a:p>
        </p:txBody>
      </p:sp>
      <p:pic>
        <p:nvPicPr>
          <p:cNvPr id="663" name="Google Shape;663;p46"/>
          <p:cNvPicPr preferRelativeResize="0"/>
          <p:nvPr/>
        </p:nvPicPr>
        <p:blipFill>
          <a:blip r:embed="rId5"/>
          <a:srcRect t="27949" b="27949"/>
          <a:stretch/>
        </p:blipFill>
        <p:spPr>
          <a:xfrm>
            <a:off x="5179491" y="3091261"/>
            <a:ext cx="1694875" cy="1638000"/>
          </a:xfrm>
          <a:prstGeom prst="ellipse">
            <a:avLst/>
          </a:prstGeom>
          <a:noFill/>
          <a:ln>
            <a:noFill/>
          </a:ln>
        </p:spPr>
      </p:pic>
      <p:sp>
        <p:nvSpPr>
          <p:cNvPr id="664" name="Google Shape;664;p46"/>
          <p:cNvSpPr txBox="1"/>
          <p:nvPr/>
        </p:nvSpPr>
        <p:spPr>
          <a:xfrm>
            <a:off x="5034128" y="4949880"/>
            <a:ext cx="1985600" cy="978800"/>
          </a:xfrm>
          <a:prstGeom prst="rect">
            <a:avLst/>
          </a:prstGeom>
          <a:noFill/>
          <a:ln>
            <a:noFill/>
          </a:ln>
        </p:spPr>
        <p:txBody>
          <a:bodyPr spcFirstLastPara="1" wrap="square" lIns="0" tIns="0" rIns="0" bIns="0" anchor="t" anchorCtr="0">
            <a:noAutofit/>
          </a:bodyPr>
          <a:lstStyle/>
          <a:p>
            <a:pPr algn="ctr"/>
            <a:r>
              <a:rPr lang="en" sz="2400" dirty="0" err="1">
                <a:ea typeface="Poppins"/>
                <a:cs typeface="Poppins"/>
                <a:sym typeface="Poppins"/>
              </a:rPr>
              <a:t>Monaliza</a:t>
            </a:r>
            <a:br>
              <a:rPr lang="en" sz="2400" dirty="0">
                <a:ea typeface="Poppins"/>
                <a:cs typeface="Poppins"/>
                <a:sym typeface="Poppins"/>
              </a:rPr>
            </a:br>
            <a:endParaRPr sz="1067" dirty="0">
              <a:solidFill>
                <a:schemeClr val="dk2"/>
              </a:solidFill>
              <a:ea typeface="Poppins"/>
              <a:cs typeface="Poppins"/>
              <a:sym typeface="Poppins"/>
            </a:endParaRPr>
          </a:p>
        </p:txBody>
      </p:sp>
      <p:pic>
        <p:nvPicPr>
          <p:cNvPr id="665" name="Google Shape;665;p46"/>
          <p:cNvPicPr preferRelativeResize="0"/>
          <p:nvPr/>
        </p:nvPicPr>
        <p:blipFill>
          <a:blip r:embed="rId6"/>
          <a:srcRect t="21799" b="21799"/>
          <a:stretch/>
        </p:blipFill>
        <p:spPr>
          <a:xfrm>
            <a:off x="7591424" y="3100384"/>
            <a:ext cx="1694875" cy="1638248"/>
          </a:xfrm>
          <a:prstGeom prst="ellipse">
            <a:avLst/>
          </a:prstGeom>
          <a:noFill/>
          <a:ln>
            <a:noFill/>
          </a:ln>
        </p:spPr>
      </p:pic>
      <p:sp>
        <p:nvSpPr>
          <p:cNvPr id="666" name="Google Shape;666;p46"/>
          <p:cNvSpPr txBox="1"/>
          <p:nvPr/>
        </p:nvSpPr>
        <p:spPr>
          <a:xfrm>
            <a:off x="7446061" y="4945094"/>
            <a:ext cx="1985600" cy="978800"/>
          </a:xfrm>
          <a:prstGeom prst="rect">
            <a:avLst/>
          </a:prstGeom>
          <a:noFill/>
          <a:ln>
            <a:noFill/>
          </a:ln>
        </p:spPr>
        <p:txBody>
          <a:bodyPr spcFirstLastPara="1" wrap="square" lIns="0" tIns="0" rIns="0" bIns="0" anchor="t" anchorCtr="0">
            <a:noAutofit/>
          </a:bodyPr>
          <a:lstStyle/>
          <a:p>
            <a:pPr algn="ctr"/>
            <a:r>
              <a:rPr lang="en" sz="2400" dirty="0" err="1">
                <a:ea typeface="Poppins"/>
                <a:cs typeface="Poppins"/>
                <a:sym typeface="Poppins"/>
              </a:rPr>
              <a:t>Kamile</a:t>
            </a:r>
            <a:br>
              <a:rPr lang="en" sz="2400" dirty="0">
                <a:ea typeface="Poppins"/>
                <a:cs typeface="Poppins"/>
                <a:sym typeface="Poppins"/>
              </a:rPr>
            </a:br>
            <a:endParaRPr sz="1067" dirty="0">
              <a:solidFill>
                <a:schemeClr val="dk2"/>
              </a:solidFill>
              <a:ea typeface="Poppins"/>
              <a:cs typeface="Poppins"/>
              <a:sym typeface="Poppins"/>
            </a:endParaRPr>
          </a:p>
        </p:txBody>
      </p:sp>
      <p:pic>
        <p:nvPicPr>
          <p:cNvPr id="12" name="Google Shape;665;p46">
            <a:extLst>
              <a:ext uri="{FF2B5EF4-FFF2-40B4-BE49-F238E27FC236}">
                <a16:creationId xmlns:a16="http://schemas.microsoft.com/office/drawing/2014/main" id="{35EBC3FD-E224-9643-B742-7238415E0A91}"/>
              </a:ext>
            </a:extLst>
          </p:cNvPr>
          <p:cNvPicPr preferRelativeResize="0"/>
          <p:nvPr/>
        </p:nvPicPr>
        <p:blipFill>
          <a:blip r:embed="rId7"/>
          <a:srcRect t="27700" b="27700"/>
          <a:stretch/>
        </p:blipFill>
        <p:spPr>
          <a:xfrm>
            <a:off x="9781272" y="3091261"/>
            <a:ext cx="1694875" cy="1647368"/>
          </a:xfrm>
          <a:prstGeom prst="ellipse">
            <a:avLst/>
          </a:prstGeom>
          <a:noFill/>
          <a:ln>
            <a:noFill/>
          </a:ln>
        </p:spPr>
      </p:pic>
      <p:sp>
        <p:nvSpPr>
          <p:cNvPr id="2" name="Rectangle 1">
            <a:extLst>
              <a:ext uri="{FF2B5EF4-FFF2-40B4-BE49-F238E27FC236}">
                <a16:creationId xmlns:a16="http://schemas.microsoft.com/office/drawing/2014/main" id="{9749F7B5-2673-374B-A8EC-749BF77C6904}"/>
              </a:ext>
            </a:extLst>
          </p:cNvPr>
          <p:cNvSpPr/>
          <p:nvPr/>
        </p:nvSpPr>
        <p:spPr>
          <a:xfrm>
            <a:off x="9698935" y="4972724"/>
            <a:ext cx="1985600" cy="895117"/>
          </a:xfrm>
          <a:prstGeom prst="rect">
            <a:avLst/>
          </a:prstGeom>
        </p:spPr>
        <p:txBody>
          <a:bodyPr wrap="square">
            <a:spAutoFit/>
          </a:bodyPr>
          <a:lstStyle/>
          <a:p>
            <a:pPr algn="ctr"/>
            <a:r>
              <a:rPr lang="en" sz="2400" dirty="0">
                <a:ea typeface="Poppins"/>
                <a:cs typeface="Poppins"/>
                <a:sym typeface="Poppins"/>
              </a:rPr>
              <a:t>Betty</a:t>
            </a:r>
            <a:endParaRPr lang="en-GB" sz="2400" dirty="0">
              <a:ea typeface="Poppins"/>
              <a:cs typeface="Poppins"/>
              <a:sym typeface="Poppins"/>
            </a:endParaRPr>
          </a:p>
          <a:p>
            <a:pPr algn="ctr">
              <a:spcBef>
                <a:spcPts val="533"/>
              </a:spcBef>
              <a:spcAft>
                <a:spcPts val="533"/>
              </a:spcAft>
            </a:pPr>
            <a:endParaRPr lang="en-GB" sz="2400" dirty="0">
              <a:ea typeface="Poppins"/>
              <a:cs typeface="Poppins"/>
              <a:sym typeface="Poppi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TotalTime>
  <Words>249</Words>
  <Application>Microsoft Macintosh PowerPoint</Application>
  <PresentationFormat>Widescreen</PresentationFormat>
  <Paragraphs>26</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Gender Disparity in the Technology Industry:  a deeper look at the UK situation.</vt:lpstr>
      <vt:lpstr>Current research states that between 10-30% of roles in technology roles are held by women, and even less in senior positions (Harvery Nash Tech Survey, 2021; Office for National Statistics, 2021).   This is an investigation on the disparity that exists in the UK and if there are any regional differences and  the trends in gender disparity over time. </vt:lpstr>
      <vt:lpstr>Difference in total males and females in the technology industry in 2021   </vt:lpstr>
      <vt:lpstr>Total Males &amp; Females in technology in the UK over the years</vt:lpstr>
      <vt:lpstr>Female growth over 5 years</vt:lpstr>
      <vt:lpstr>PowerPoint Presentation</vt:lpstr>
      <vt:lpstr>Web design comparison 16/17 &amp; 20/21</vt:lpstr>
      <vt:lpstr>Key findings</vt:lpstr>
      <vt:lpstr>Team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Monaliza Wohlers</dc:creator>
  <cp:lastModifiedBy>Monaliza Wohlers</cp:lastModifiedBy>
  <cp:revision>22</cp:revision>
  <dcterms:created xsi:type="dcterms:W3CDTF">2021-12-15T18:31:38Z</dcterms:created>
  <dcterms:modified xsi:type="dcterms:W3CDTF">2021-12-19T18:34:16Z</dcterms:modified>
</cp:coreProperties>
</file>